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8798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94071" y="1024295"/>
            <a:ext cx="10442258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403234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Our Ask:</a:t>
            </a:r>
            <a:pPr algn="ctr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 Fueling the Psyche Revolution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2327077" y="2200989"/>
            <a:ext cx="3138011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Investment Needed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32115" y="2802493"/>
            <a:ext cx="6327934" cy="1307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250"/>
              </a:lnSpc>
              <a:buNone/>
            </a:pPr>
            <a:r>
              <a:rPr lang="en-US" sz="8200" b="1" dirty="0">
                <a:solidFill>
                  <a:srgbClr val="403234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$50,000</a:t>
            </a:r>
            <a:endParaRPr lang="en-US" sz="8200" dirty="0"/>
          </a:p>
        </p:txBody>
      </p:sp>
      <p:sp>
        <p:nvSpPr>
          <p:cNvPr id="5" name="Text 3"/>
          <p:cNvSpPr/>
          <p:nvPr/>
        </p:nvSpPr>
        <p:spPr>
          <a:xfrm>
            <a:off x="732115" y="4319111"/>
            <a:ext cx="6327934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1 Full-Stack Developer (6 months)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32115" y="4726900"/>
            <a:ext cx="6327934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Render &amp; AI API costs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32115" y="5134689"/>
            <a:ext cx="6327934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Mobile app development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32115" y="5542478"/>
            <a:ext cx="6327934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Marketing &amp; community growth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172932" y="2200989"/>
            <a:ext cx="3138011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 Return, You Get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7577971" y="2802493"/>
            <a:ext cx="6327934" cy="1307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250"/>
              </a:lnSpc>
              <a:buNone/>
            </a:pPr>
            <a:r>
              <a:rPr lang="en-US" sz="8200" b="1" dirty="0">
                <a:solidFill>
                  <a:srgbClr val="403234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10% Equity</a:t>
            </a:r>
            <a:endParaRPr lang="en-US" sz="8200" dirty="0"/>
          </a:p>
        </p:txBody>
      </p:sp>
      <p:sp>
        <p:nvSpPr>
          <p:cNvPr id="11" name="Text 9"/>
          <p:cNvSpPr/>
          <p:nvPr/>
        </p:nvSpPr>
        <p:spPr>
          <a:xfrm>
            <a:off x="7577971" y="4319111"/>
            <a:ext cx="6327934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First access to premium features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7971" y="4726900"/>
            <a:ext cx="6327934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Co-branded trading workshops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77971" y="5134689"/>
            <a:ext cx="6327934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stake in the future of behavioral trading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045845" y="6499265"/>
            <a:ext cx="9131379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"This isn't just funding—it's fuel for the future of trading."</a:t>
            </a:r>
            <a:endParaRPr lang="en-US" sz="2450" dirty="0"/>
          </a:p>
        </p:txBody>
      </p:sp>
      <p:sp>
        <p:nvSpPr>
          <p:cNvPr id="15" name="Shape 13"/>
          <p:cNvSpPr/>
          <p:nvPr/>
        </p:nvSpPr>
        <p:spPr>
          <a:xfrm>
            <a:off x="732115" y="6185535"/>
            <a:ext cx="22860" cy="1019770"/>
          </a:xfrm>
          <a:prstGeom prst="rect">
            <a:avLst/>
          </a:prstGeom>
          <a:solidFill>
            <a:srgbClr val="E2C2B3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3054"/>
            <a:ext cx="11638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Silent </a:t>
            </a:r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44444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Enemy</a:t>
            </a:r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: Your Trading Mindset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35461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5F5153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9622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9D93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3111103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CC97B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Emotional Control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359950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90% of traders fail not from a bad strategy, but from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AA1A1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emotional pitfalls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like revenge trading, FOMO, or overtrading.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735461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5F5153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9622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98F1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942" y="3111103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869531"/>
            <a:ext cx="31624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Ineffective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 Journaling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359950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Traditional journaling is manual, inconsistent, and often ignored, failing to connect real-time emotion with performance.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735461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5F5153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9622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44444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114" y="3111103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AA1A1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Repetitive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 Mistakes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359950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Without insights into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CC97B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behavioral patterns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traders are trapped in cycles of error, hindering profitability and growth.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2935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A44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real loss isn't just on the chart—it's deep within the 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CC97B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psyche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A44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182" y="393025"/>
            <a:ext cx="10587038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Introducing </a:t>
            </a:r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5CC97B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TradeMind</a:t>
            </a:r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: Your AI-Powered Behavioral Edge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0182" y="1125498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TradeMind is the first AI-driven behavioral trading journal designed to transform how traders understand and master their emotions. We track your mind, not just your trades.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182" y="1675686"/>
            <a:ext cx="6640711" cy="664071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497128" y="1675686"/>
            <a:ext cx="6640711" cy="911185"/>
          </a:xfrm>
          <a:prstGeom prst="roundRect">
            <a:avLst>
              <a:gd name="adj" fmla="val 2353"/>
            </a:avLst>
          </a:prstGeom>
          <a:solidFill>
            <a:srgbClr val="403234"/>
          </a:solidFill>
          <a:ln w="15240">
            <a:solidFill>
              <a:srgbClr val="786A6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497128" y="1675686"/>
            <a:ext cx="60960" cy="911185"/>
          </a:xfrm>
          <a:prstGeom prst="roundRect">
            <a:avLst>
              <a:gd name="adj" fmla="val 35173"/>
            </a:avLst>
          </a:prstGeom>
          <a:solidFill>
            <a:srgbClr val="E2C2B3"/>
          </a:solidFill>
          <a:ln/>
        </p:spPr>
      </p:sp>
      <p:sp>
        <p:nvSpPr>
          <p:cNvPr id="7" name="Text 4"/>
          <p:cNvSpPr/>
          <p:nvPr/>
        </p:nvSpPr>
        <p:spPr>
          <a:xfrm>
            <a:off x="7716202" y="1833801"/>
            <a:ext cx="1786771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Emotion Logging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716202" y="2200037"/>
            <a:ext cx="6263521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Capture pre and post-trade psychological states.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7497128" y="2729746"/>
            <a:ext cx="6640711" cy="911185"/>
          </a:xfrm>
          <a:prstGeom prst="roundRect">
            <a:avLst>
              <a:gd name="adj" fmla="val 2353"/>
            </a:avLst>
          </a:prstGeom>
          <a:solidFill>
            <a:srgbClr val="403234"/>
          </a:solidFill>
          <a:ln w="15240">
            <a:solidFill>
              <a:srgbClr val="786A6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97128" y="2729746"/>
            <a:ext cx="60960" cy="911185"/>
          </a:xfrm>
          <a:prstGeom prst="roundRect">
            <a:avLst>
              <a:gd name="adj" fmla="val 35173"/>
            </a:avLst>
          </a:prstGeom>
          <a:solidFill>
            <a:srgbClr val="E2C2B3"/>
          </a:solidFill>
          <a:ln/>
        </p:spPr>
      </p:sp>
      <p:sp>
        <p:nvSpPr>
          <p:cNvPr id="11" name="Text 8"/>
          <p:cNvSpPr/>
          <p:nvPr/>
        </p:nvSpPr>
        <p:spPr>
          <a:xfrm>
            <a:off x="7716202" y="2887861"/>
            <a:ext cx="1907619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Discipline Checklists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716202" y="3254097"/>
            <a:ext cx="6263521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Enforce rule-based trading with real-time feedback.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7497128" y="3783806"/>
            <a:ext cx="6640711" cy="911185"/>
          </a:xfrm>
          <a:prstGeom prst="roundRect">
            <a:avLst>
              <a:gd name="adj" fmla="val 2353"/>
            </a:avLst>
          </a:prstGeom>
          <a:solidFill>
            <a:srgbClr val="403234"/>
          </a:solidFill>
          <a:ln w="15240">
            <a:solidFill>
              <a:srgbClr val="786A6C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497128" y="3783806"/>
            <a:ext cx="60960" cy="911185"/>
          </a:xfrm>
          <a:prstGeom prst="roundRect">
            <a:avLst>
              <a:gd name="adj" fmla="val 35173"/>
            </a:avLst>
          </a:prstGeom>
          <a:solidFill>
            <a:srgbClr val="E2C2B3"/>
          </a:solidFill>
          <a:ln/>
        </p:spPr>
      </p:sp>
      <p:sp>
        <p:nvSpPr>
          <p:cNvPr id="15" name="Text 12"/>
          <p:cNvSpPr/>
          <p:nvPr/>
        </p:nvSpPr>
        <p:spPr>
          <a:xfrm>
            <a:off x="7716202" y="3941921"/>
            <a:ext cx="3292554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AI Coach (Deepseek + Hugging Face)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7716202" y="4308158"/>
            <a:ext cx="6263521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Personalized behavioral insights and actionable advice.</a:t>
            </a:r>
            <a:endParaRPr lang="en-US" sz="1100" dirty="0"/>
          </a:p>
        </p:txBody>
      </p:sp>
      <p:sp>
        <p:nvSpPr>
          <p:cNvPr id="17" name="Shape 14"/>
          <p:cNvSpPr/>
          <p:nvPr/>
        </p:nvSpPr>
        <p:spPr>
          <a:xfrm>
            <a:off x="7497128" y="4837867"/>
            <a:ext cx="6640711" cy="1139904"/>
          </a:xfrm>
          <a:prstGeom prst="roundRect">
            <a:avLst>
              <a:gd name="adj" fmla="val 1881"/>
            </a:avLst>
          </a:prstGeom>
          <a:solidFill>
            <a:srgbClr val="403234"/>
          </a:solidFill>
          <a:ln w="15240">
            <a:solidFill>
              <a:srgbClr val="786A6C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497128" y="4837867"/>
            <a:ext cx="60960" cy="1139904"/>
          </a:xfrm>
          <a:prstGeom prst="roundRect">
            <a:avLst>
              <a:gd name="adj" fmla="val 35173"/>
            </a:avLst>
          </a:prstGeom>
          <a:solidFill>
            <a:srgbClr val="E2C2B3"/>
          </a:solidFill>
          <a:ln/>
        </p:spPr>
      </p:sp>
      <p:sp>
        <p:nvSpPr>
          <p:cNvPr id="19" name="Text 16"/>
          <p:cNvSpPr/>
          <p:nvPr/>
        </p:nvSpPr>
        <p:spPr>
          <a:xfrm>
            <a:off x="7716202" y="4995982"/>
            <a:ext cx="1811655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Premium Reporting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7716202" y="5362218"/>
            <a:ext cx="6263521" cy="457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Monetized via IntaSend for in-depth analysis and growth to really get to the root of your losses.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500182" y="8637865"/>
            <a:ext cx="1363003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9D933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You don't just log a trade—you analyze your psyche.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813" y="473631"/>
            <a:ext cx="9976247" cy="538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Core Features: Built for Traders, Backed by AI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2813" y="1442204"/>
            <a:ext cx="2152888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Intuitive Design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602813" y="1883450"/>
            <a:ext cx="650236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"Your Edge Isn't Just Strategy — It's Your Psyche" landing page.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2813" y="2219325"/>
            <a:ext cx="650236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Customizable trader profiles (Day, Swing, Scalper).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2813" y="2555200"/>
            <a:ext cx="650236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Comprehensive trade log: Date, Pair, P/L, Emotions, Rules Followed.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2813" y="2891076"/>
            <a:ext cx="650236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Sleek dark mode for optimal night trading.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2813" y="3338870"/>
            <a:ext cx="2220278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AI-Powered Insights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602813" y="3780115"/>
            <a:ext cx="650236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Real-time behavioral analysis.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02813" y="4115991"/>
            <a:ext cx="650236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Discipline scoring (e.g., 8/10).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02813" y="4451866"/>
            <a:ext cx="650236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Win rate tracking (e.g., 66.7%).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02813" y="4787741"/>
            <a:ext cx="6502360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Actionable feedback: "You maintained discipline with 5/8 rules, leading to a profitable trade."</a:t>
            </a:r>
            <a:endParaRPr lang="en-US" sz="13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2846" y="1463754"/>
            <a:ext cx="6502360" cy="6502360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602813" y="8353544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9D933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This isn't a mock—it's a live, working product, already delivering impact.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75385" y="2030968"/>
            <a:ext cx="122796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2C2B3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Who Needs TradeMind?</a:t>
            </a:r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 Our Target Market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93375"/>
            <a:ext cx="13042821" cy="2387084"/>
          </a:xfrm>
          <a:prstGeom prst="roundRect">
            <a:avLst>
              <a:gd name="adj" fmla="val 1425"/>
            </a:avLst>
          </a:prstGeom>
          <a:solidFill>
            <a:srgbClr val="5F5153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193375"/>
            <a:ext cx="4347567" cy="2387084"/>
          </a:xfrm>
          <a:prstGeom prst="roundRect">
            <a:avLst>
              <a:gd name="adj" fmla="val 1425"/>
            </a:avLst>
          </a:prstGeom>
          <a:solidFill>
            <a:srgbClr val="5F5153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420189"/>
            <a:ext cx="29966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Active Retail Traders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910608"/>
            <a:ext cx="355377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Forex, Crypto, and Stocks—individuals seeking an edge beyond technical analysis.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41357" y="3193375"/>
            <a:ext cx="4347567" cy="2387084"/>
          </a:xfrm>
          <a:prstGeom prst="rect">
            <a:avLst/>
          </a:prstGeom>
          <a:solidFill>
            <a:srgbClr val="D3C9C5"/>
          </a:solidFill>
          <a:ln/>
        </p:spPr>
      </p:sp>
      <p:sp>
        <p:nvSpPr>
          <p:cNvPr id="8" name="Shape 6"/>
          <p:cNvSpPr/>
          <p:nvPr/>
        </p:nvSpPr>
        <p:spPr>
          <a:xfrm>
            <a:off x="5141357" y="3193375"/>
            <a:ext cx="30480" cy="2387084"/>
          </a:xfrm>
          <a:prstGeom prst="roundRect">
            <a:avLst>
              <a:gd name="adj" fmla="val 111628"/>
            </a:avLst>
          </a:prstGeom>
          <a:solidFill>
            <a:srgbClr val="B9AFAB"/>
          </a:solidFill>
          <a:ln/>
        </p:spPr>
      </p:sp>
      <p:sp>
        <p:nvSpPr>
          <p:cNvPr id="9" name="Text 7"/>
          <p:cNvSpPr/>
          <p:nvPr/>
        </p:nvSpPr>
        <p:spPr>
          <a:xfrm>
            <a:off x="5708333" y="3420189"/>
            <a:ext cx="32136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Trading Coaches &amp; Educators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708333" y="4264938"/>
            <a:ext cx="32136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Tools to empower their students with behavioral mastery.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4857869" y="4103370"/>
            <a:ext cx="566976" cy="566976"/>
          </a:xfrm>
          <a:prstGeom prst="roundRect">
            <a:avLst>
              <a:gd name="adj" fmla="val 6001"/>
            </a:avLst>
          </a:prstGeom>
          <a:solidFill>
            <a:srgbClr val="403234"/>
          </a:solidFill>
          <a:ln w="30480">
            <a:solidFill>
              <a:srgbClr val="B9AFAB"/>
            </a:solidFill>
            <a:prstDash val="solid"/>
          </a:ln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9553" y="4209693"/>
            <a:ext cx="283488" cy="354330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9488924" y="3193375"/>
            <a:ext cx="4347567" cy="2387084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4" name="Shape 11"/>
          <p:cNvSpPr/>
          <p:nvPr/>
        </p:nvSpPr>
        <p:spPr>
          <a:xfrm>
            <a:off x="9488924" y="3193375"/>
            <a:ext cx="30480" cy="2387084"/>
          </a:xfrm>
          <a:prstGeom prst="roundRect">
            <a:avLst>
              <a:gd name="adj" fmla="val 111628"/>
            </a:avLst>
          </a:prstGeom>
          <a:solidFill>
            <a:srgbClr val="C8A899"/>
          </a:solidFill>
          <a:ln/>
        </p:spPr>
      </p:sp>
      <p:sp>
        <p:nvSpPr>
          <p:cNvPr id="15" name="Text 12"/>
          <p:cNvSpPr/>
          <p:nvPr/>
        </p:nvSpPr>
        <p:spPr>
          <a:xfrm>
            <a:off x="10055900" y="3420189"/>
            <a:ext cx="355377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Proprietary Trading Firms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055900" y="4264938"/>
            <a:ext cx="35537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Enhancing team discipline and performance metrics.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9205436" y="4103370"/>
            <a:ext cx="566976" cy="566976"/>
          </a:xfrm>
          <a:prstGeom prst="roundRect">
            <a:avLst>
              <a:gd name="adj" fmla="val 6001"/>
            </a:avLst>
          </a:prstGeom>
          <a:solidFill>
            <a:srgbClr val="403234"/>
          </a:solidFill>
          <a:ln w="30480">
            <a:solidFill>
              <a:srgbClr val="C8A899"/>
            </a:solidFill>
            <a:prstDash val="solid"/>
          </a:ln>
        </p:spPr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121" y="4209693"/>
            <a:ext cx="283488" cy="354330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793790" y="58356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"I am not just trading the market—I'm trading my mind."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60692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Market Opportunity: A $10B+ White Space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1711643" y="1700808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10.2B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8647" y="992029"/>
            <a:ext cx="1701165" cy="17011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6835" y="2834878"/>
            <a:ext cx="40247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Global Retail Trading Market by 2027 (Statista)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5878116" y="1700808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50M+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120" y="992029"/>
            <a:ext cx="1701165" cy="17011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563308" y="2834878"/>
            <a:ext cx="40247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Africa's Active Traders by 2030 (Fintech Boom)</a:t>
            </a:r>
            <a:endParaRPr lang="en-US" sz="850" dirty="0"/>
          </a:p>
        </p:txBody>
      </p:sp>
      <p:sp>
        <p:nvSpPr>
          <p:cNvPr id="9" name="Text 5"/>
          <p:cNvSpPr/>
          <p:nvPr/>
        </p:nvSpPr>
        <p:spPr>
          <a:xfrm>
            <a:off x="3794879" y="3980259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&lt;5%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884" y="3271480"/>
            <a:ext cx="1701165" cy="17011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480072" y="5114330"/>
            <a:ext cx="40247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Behavioral Finance Tool Adoption (Massive White Space)</a:t>
            </a:r>
            <a:endParaRPr lang="en-US" sz="850" dirty="0"/>
          </a:p>
        </p:txBody>
      </p:sp>
      <p:sp>
        <p:nvSpPr>
          <p:cNvPr id="12" name="Text 7"/>
          <p:cNvSpPr/>
          <p:nvPr/>
        </p:nvSpPr>
        <p:spPr>
          <a:xfrm>
            <a:off x="9042440" y="963692"/>
            <a:ext cx="5198626" cy="425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"</a:t>
            </a:r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5CC97B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TradeMind</a:t>
            </a:r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 is poised to capture 1% of 1% of this market, equating to a </a:t>
            </a:r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CEC99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$100M </a:t>
            </a:r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ARR opportunity."</a:t>
            </a:r>
            <a:endParaRPr lang="en-US" sz="1300" dirty="0"/>
          </a:p>
        </p:txBody>
      </p:sp>
      <p:sp>
        <p:nvSpPr>
          <p:cNvPr id="13" name="Shape 8"/>
          <p:cNvSpPr/>
          <p:nvPr/>
        </p:nvSpPr>
        <p:spPr>
          <a:xfrm>
            <a:off x="8872418" y="963692"/>
            <a:ext cx="15240" cy="425291"/>
          </a:xfrm>
          <a:prstGeom prst="rect">
            <a:avLst/>
          </a:prstGeom>
          <a:solidFill>
            <a:srgbClr val="E2C2B3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672" y="5550813"/>
            <a:ext cx="10360938" cy="673560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834279" y="9202262"/>
            <a:ext cx="3113211" cy="389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$10B Market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6577050" y="7195971"/>
            <a:ext cx="2573588" cy="389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50M Traders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9593405" y="8980014"/>
            <a:ext cx="2324531" cy="778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Behavioral Gap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798434" y="10516729"/>
            <a:ext cx="2186165" cy="389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White Space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18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Competitors: They Look Back, We Lead Forward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33048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44066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3584377"/>
            <a:ext cx="38858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TradingView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434" y="3584377"/>
            <a:ext cx="38808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Charts &amp; Ideas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7524" y="3584377"/>
            <a:ext cx="3884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No emotion tracking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09098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4234696"/>
            <a:ext cx="38858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Edgewonk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434" y="4234696"/>
            <a:ext cx="38808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Trade Stats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7524" y="4234696"/>
            <a:ext cx="3884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No AI, just analytics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74130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343" y="4885015"/>
            <a:ext cx="38858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MyFxBook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434" y="4885015"/>
            <a:ext cx="38808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Performance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7524" y="4885015"/>
            <a:ext cx="3884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No behavioral insights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39162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5535335"/>
            <a:ext cx="38858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Bear Bull Traders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434" y="5535335"/>
            <a:ext cx="38808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Education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7524" y="5535335"/>
            <a:ext cx="3884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No journaling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3047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They're rear-view mirrors; TradeMind is the GPS for your psyche.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764738"/>
            <a:ext cx="131223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Our Unfair Advantage: AI + Emotion + Monetization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4023" y="2542223"/>
            <a:ext cx="6453426" cy="646271"/>
          </a:xfrm>
          <a:prstGeom prst="roundRect">
            <a:avLst>
              <a:gd name="adj" fmla="val 480074"/>
            </a:avLst>
          </a:prstGeom>
          <a:solidFill>
            <a:srgbClr val="E2C2B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9168" y="2663309"/>
            <a:ext cx="323136" cy="4039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9407" y="3403878"/>
            <a:ext cx="500824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First AI Coach for Trader Psychology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9407" y="3869650"/>
            <a:ext cx="602265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unique focus on mental well-being (SDG 3: Good Health).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833" y="2542223"/>
            <a:ext cx="6453545" cy="646271"/>
          </a:xfrm>
          <a:prstGeom prst="roundRect">
            <a:avLst>
              <a:gd name="adj" fmla="val 480074"/>
            </a:avLst>
          </a:prstGeom>
          <a:solidFill>
            <a:srgbClr val="997B7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978" y="2663309"/>
            <a:ext cx="323136" cy="40397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38217" y="3403878"/>
            <a:ext cx="371129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Scalable &amp; Secure Platform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7638217" y="3869650"/>
            <a:ext cx="602277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Built on robust Django framework, ensuring reliability.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754023" y="4990028"/>
            <a:ext cx="6453426" cy="646271"/>
          </a:xfrm>
          <a:prstGeom prst="roundRect">
            <a:avLst>
              <a:gd name="adj" fmla="val 480074"/>
            </a:avLst>
          </a:prstGeom>
          <a:solidFill>
            <a:srgbClr val="5F5153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168" y="5111115"/>
            <a:ext cx="323136" cy="40397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9407" y="5851684"/>
            <a:ext cx="508718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Seamless African Fintech Integration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969407" y="6317456"/>
            <a:ext cx="602265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Monetization via IntaSend, optimized for local payments.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7422833" y="4990028"/>
            <a:ext cx="6453545" cy="646271"/>
          </a:xfrm>
          <a:prstGeom prst="roundRect">
            <a:avLst>
              <a:gd name="adj" fmla="val 480074"/>
            </a:avLst>
          </a:prstGeom>
          <a:solidFill>
            <a:srgbClr val="FFF8F5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7978" y="5111115"/>
            <a:ext cx="323136" cy="40397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638217" y="5851684"/>
            <a:ext cx="396561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Real-Time Discipline Scoring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7638217" y="6317456"/>
            <a:ext cx="602277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Instant feedback to reinforce positive trading habits.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754023" y="7119938"/>
            <a:ext cx="1312235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9D933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"We don't just show you what you traded—we show you why you lost."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215" y="453509"/>
            <a:ext cx="9565005" cy="515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Traction &amp; Roadmap: Building the Trading OS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7215" y="1381006"/>
            <a:ext cx="2473762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Current Traction: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577215" y="1855113"/>
            <a:ext cx="653688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Live prototype with real AI insights.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7215" y="2176582"/>
            <a:ext cx="653688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IntaSend payment integration established.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7215" y="2498050"/>
            <a:ext cx="653688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8+ rules and 5+ trades already logged.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7215" y="2819519"/>
            <a:ext cx="653688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Deployment on Render coming soon.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7523917" y="1381006"/>
            <a:ext cx="2473762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Future Roadmap: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523917" y="1875711"/>
            <a:ext cx="164902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01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7523917" y="2133124"/>
            <a:ext cx="6536888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1" name="Text 9"/>
          <p:cNvSpPr/>
          <p:nvPr/>
        </p:nvSpPr>
        <p:spPr>
          <a:xfrm>
            <a:off x="7523917" y="2261235"/>
            <a:ext cx="2061448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Q3 2024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23917" y="2683669"/>
            <a:ext cx="653688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PDF export, Voice coaching feature.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7523917" y="3236000"/>
            <a:ext cx="164902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02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7523917" y="3493413"/>
            <a:ext cx="6536888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5" name="Text 13"/>
          <p:cNvSpPr/>
          <p:nvPr/>
        </p:nvSpPr>
        <p:spPr>
          <a:xfrm>
            <a:off x="7523917" y="3621524"/>
            <a:ext cx="2061448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Q4 2024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23917" y="4043958"/>
            <a:ext cx="653688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Mobile app launch (React Native).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7523917" y="4596289"/>
            <a:ext cx="164902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7523917" y="4853702"/>
            <a:ext cx="6536888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9" name="Text 17"/>
          <p:cNvSpPr/>
          <p:nvPr/>
        </p:nvSpPr>
        <p:spPr>
          <a:xfrm>
            <a:off x="7523917" y="4981813"/>
            <a:ext cx="2061448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2026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523917" y="5404247"/>
            <a:ext cx="653688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Prop firm partnerships.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7523917" y="5956578"/>
            <a:ext cx="164902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04</a:t>
            </a:r>
            <a:endParaRPr lang="en-US" sz="1250" dirty="0"/>
          </a:p>
        </p:txBody>
      </p:sp>
      <p:sp>
        <p:nvSpPr>
          <p:cNvPr id="22" name="Shape 20"/>
          <p:cNvSpPr/>
          <p:nvPr/>
        </p:nvSpPr>
        <p:spPr>
          <a:xfrm>
            <a:off x="7523917" y="6213991"/>
            <a:ext cx="6536888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23" name="Text 21"/>
          <p:cNvSpPr/>
          <p:nvPr/>
        </p:nvSpPr>
        <p:spPr>
          <a:xfrm>
            <a:off x="7523917" y="6342102"/>
            <a:ext cx="2061448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2027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523917" y="6764536"/>
            <a:ext cx="653688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IPO or acquisition target.</a:t>
            </a:r>
            <a:endParaRPr lang="en-US" sz="1250" dirty="0"/>
          </a:p>
        </p:txBody>
      </p:sp>
      <p:sp>
        <p:nvSpPr>
          <p:cNvPr id="25" name="Text 23"/>
          <p:cNvSpPr/>
          <p:nvPr/>
        </p:nvSpPr>
        <p:spPr>
          <a:xfrm>
            <a:off x="577215" y="7522964"/>
            <a:ext cx="13475970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9D933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We're not building a journal—we're building a trading operating system.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2025-08-30T15:46:38Z</dcterms:created>
  <dcterms:modified xsi:type="dcterms:W3CDTF">2025-08-30T15:46:38Z</dcterms:modified>
</cp:coreProperties>
</file>